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8953500" cy="7505700"/>
  <p:notesSz cx="6858000" cy="9144000"/>
  <p:embeddedFontLst>
    <p:embeddedFont>
      <p:font typeface="Arial" panose="020B0604020202020204" pitchFamily="34" charset="0"/>
      <p:regular r:id="rId3"/>
    </p:embeddedFont>
    <p:embeddedFont>
      <p:font typeface="Arial Bold" panose="020B070402020202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Arial Bold Italic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4" d="100"/>
          <a:sy n="64" d="100"/>
        </p:scale>
        <p:origin x="130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hyperlink" Target="https://www.thelancet.com/journals/langlo/article/PIIS2214-109X(25)00113-5/fulltext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230" y="1324000"/>
            <a:ext cx="8655040" cy="2909933"/>
          </a:xfrm>
          <a:custGeom>
            <a:avLst/>
            <a:gdLst/>
            <a:ahLst/>
            <a:cxnLst/>
            <a:rect l="l" t="t" r="r" b="b"/>
            <a:pathLst>
              <a:path w="8655040" h="2909933">
                <a:moveTo>
                  <a:pt x="0" y="0"/>
                </a:moveTo>
                <a:lnTo>
                  <a:pt x="8655040" y="0"/>
                </a:lnTo>
                <a:lnTo>
                  <a:pt x="8655040" y="2909933"/>
                </a:lnTo>
                <a:lnTo>
                  <a:pt x="0" y="2909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9265" t="-6546" r="-69265" b="-11106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-274250" y="1747480"/>
            <a:ext cx="2911256" cy="2064295"/>
          </a:xfrm>
          <a:custGeom>
            <a:avLst/>
            <a:gdLst/>
            <a:ahLst/>
            <a:cxnLst/>
            <a:rect l="l" t="t" r="r" b="b"/>
            <a:pathLst>
              <a:path w="2911256" h="2064295">
                <a:moveTo>
                  <a:pt x="0" y="0"/>
                </a:moveTo>
                <a:lnTo>
                  <a:pt x="2911256" y="0"/>
                </a:lnTo>
                <a:lnTo>
                  <a:pt x="2911256" y="2064295"/>
                </a:lnTo>
                <a:lnTo>
                  <a:pt x="0" y="20642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665" t="-5094" b="-5094"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4119980" y="1747288"/>
            <a:ext cx="2909933" cy="2063357"/>
          </a:xfrm>
          <a:custGeom>
            <a:avLst/>
            <a:gdLst/>
            <a:ahLst/>
            <a:cxnLst/>
            <a:rect l="l" t="t" r="r" b="b"/>
            <a:pathLst>
              <a:path w="2909933" h="2063357">
                <a:moveTo>
                  <a:pt x="0" y="0"/>
                </a:moveTo>
                <a:lnTo>
                  <a:pt x="2909933" y="0"/>
                </a:lnTo>
                <a:lnTo>
                  <a:pt x="2909933" y="2063357"/>
                </a:lnTo>
                <a:lnTo>
                  <a:pt x="0" y="20633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665" t="-5094" b="-5094"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923587" y="1747288"/>
            <a:ext cx="2909933" cy="2063357"/>
          </a:xfrm>
          <a:custGeom>
            <a:avLst/>
            <a:gdLst/>
            <a:ahLst/>
            <a:cxnLst/>
            <a:rect l="l" t="t" r="r" b="b"/>
            <a:pathLst>
              <a:path w="2909933" h="2063357">
                <a:moveTo>
                  <a:pt x="0" y="0"/>
                </a:moveTo>
                <a:lnTo>
                  <a:pt x="2909933" y="0"/>
                </a:lnTo>
                <a:lnTo>
                  <a:pt x="2909933" y="2063357"/>
                </a:lnTo>
                <a:lnTo>
                  <a:pt x="0" y="20633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665" t="-5094" b="-5094"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6317625" y="1747288"/>
            <a:ext cx="2909933" cy="2063357"/>
          </a:xfrm>
          <a:custGeom>
            <a:avLst/>
            <a:gdLst/>
            <a:ahLst/>
            <a:cxnLst/>
            <a:rect l="l" t="t" r="r" b="b"/>
            <a:pathLst>
              <a:path w="2909933" h="2063357">
                <a:moveTo>
                  <a:pt x="0" y="0"/>
                </a:moveTo>
                <a:lnTo>
                  <a:pt x="2909933" y="0"/>
                </a:lnTo>
                <a:lnTo>
                  <a:pt x="2909933" y="2063357"/>
                </a:lnTo>
                <a:lnTo>
                  <a:pt x="0" y="20633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665" t="-5094" b="-5094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26201" y="1505080"/>
            <a:ext cx="1709414" cy="2525349"/>
            <a:chOff x="0" y="0"/>
            <a:chExt cx="2279219" cy="336713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l="16154" r="16154"/>
            <a:stretch>
              <a:fillRect/>
            </a:stretch>
          </p:blipFill>
          <p:spPr>
            <a:xfrm>
              <a:off x="0" y="0"/>
              <a:ext cx="2279219" cy="3367132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4720239" y="1505080"/>
            <a:ext cx="1709414" cy="2525349"/>
            <a:chOff x="0" y="0"/>
            <a:chExt cx="2279219" cy="3367132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 l="11636" r="11636"/>
            <a:stretch>
              <a:fillRect/>
            </a:stretch>
          </p:blipFill>
          <p:spPr>
            <a:xfrm>
              <a:off x="0" y="0"/>
              <a:ext cx="2279219" cy="3367132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6917884" y="1505080"/>
            <a:ext cx="1709414" cy="2525349"/>
            <a:chOff x="0" y="0"/>
            <a:chExt cx="2279219" cy="3367132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 l="4873" r="4873"/>
            <a:stretch>
              <a:fillRect/>
            </a:stretch>
          </p:blipFill>
          <p:spPr>
            <a:xfrm>
              <a:off x="0" y="0"/>
              <a:ext cx="2279219" cy="3367132"/>
            </a:xfrm>
            <a:prstGeom prst="rect">
              <a:avLst/>
            </a:prstGeom>
          </p:spPr>
        </p:pic>
      </p:grpSp>
      <p:sp>
        <p:nvSpPr>
          <p:cNvPr id="15" name="AutoShape 15"/>
          <p:cNvSpPr/>
          <p:nvPr/>
        </p:nvSpPr>
        <p:spPr>
          <a:xfrm>
            <a:off x="215748" y="151961"/>
            <a:ext cx="8655040" cy="0"/>
          </a:xfrm>
          <a:prstGeom prst="line">
            <a:avLst/>
          </a:prstGeom>
          <a:ln w="19050" cap="flat">
            <a:solidFill>
              <a:srgbClr val="2538A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215748" y="1162075"/>
            <a:ext cx="8655040" cy="0"/>
          </a:xfrm>
          <a:prstGeom prst="line">
            <a:avLst/>
          </a:prstGeom>
          <a:ln w="19050" cap="flat">
            <a:solidFill>
              <a:srgbClr val="2538A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0" y="6955565"/>
            <a:ext cx="8953500" cy="635116"/>
          </a:xfrm>
          <a:custGeom>
            <a:avLst/>
            <a:gdLst/>
            <a:ahLst/>
            <a:cxnLst/>
            <a:rect l="l" t="t" r="r" b="b"/>
            <a:pathLst>
              <a:path w="8953500" h="635116">
                <a:moveTo>
                  <a:pt x="0" y="0"/>
                </a:moveTo>
                <a:lnTo>
                  <a:pt x="8953500" y="0"/>
                </a:lnTo>
                <a:lnTo>
                  <a:pt x="8953500" y="635115"/>
                </a:lnTo>
                <a:lnTo>
                  <a:pt x="0" y="6351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7231" b="-10520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9852" y="280471"/>
            <a:ext cx="842691" cy="880281"/>
          </a:xfrm>
          <a:custGeom>
            <a:avLst/>
            <a:gdLst/>
            <a:ahLst/>
            <a:cxnLst/>
            <a:rect l="l" t="t" r="r" b="b"/>
            <a:pathLst>
              <a:path w="1031678" h="882968">
                <a:moveTo>
                  <a:pt x="0" y="0"/>
                </a:moveTo>
                <a:lnTo>
                  <a:pt x="1031679" y="0"/>
                </a:lnTo>
                <a:lnTo>
                  <a:pt x="1031679" y="882968"/>
                </a:lnTo>
                <a:lnTo>
                  <a:pt x="0" y="8829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054151" y="280471"/>
            <a:ext cx="816637" cy="778696"/>
          </a:xfrm>
          <a:custGeom>
            <a:avLst/>
            <a:gdLst/>
            <a:ahLst/>
            <a:cxnLst/>
            <a:rect l="l" t="t" r="r" b="b"/>
            <a:pathLst>
              <a:path w="816637" h="778696">
                <a:moveTo>
                  <a:pt x="0" y="0"/>
                </a:moveTo>
                <a:lnTo>
                  <a:pt x="816637" y="0"/>
                </a:lnTo>
                <a:lnTo>
                  <a:pt x="816637" y="778696"/>
                </a:lnTo>
                <a:lnTo>
                  <a:pt x="0" y="77869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696848" y="700438"/>
            <a:ext cx="5632408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61"/>
              </a:lnSpc>
            </a:pPr>
            <a:r>
              <a:rPr lang="en-US" sz="1746" b="1" i="1" spc="218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Published by The Lancet Global Health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77678" y="181707"/>
            <a:ext cx="6494914" cy="377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en-US" sz="2246" b="1" spc="375" dirty="0">
                <a:solidFill>
                  <a:srgbClr val="1800AD"/>
                </a:solidFill>
                <a:latin typeface="Arial Bold"/>
                <a:ea typeface="Arial Bold"/>
                <a:cs typeface="Arial Bold"/>
                <a:sym typeface="Arial Bold"/>
              </a:rPr>
              <a:t>NEW PUBLICATION ALERT!!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26201" y="5448857"/>
            <a:ext cx="8301097" cy="1197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14"/>
              </a:lnSpc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Stephen A Spencer,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Nateiya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 M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Yongolo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,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Ibrahim G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Simiyu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,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Prof Hendry R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Sawe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, Prof Paul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Dark,Prof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 Stephen B Gordon, Matthew P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Rubach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, Prof Rachel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Manongi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, Julian T Hertz, 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Gimbo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Hyuha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Grasiana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Kimario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Juma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Mfinanga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,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Prof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Blandina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 T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Mmbaga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, Prof Adamson S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Muula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Mulinda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Nyirenda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, Jacob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Phulusa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, Laura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Rosu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, Alice H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Rutta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, Francis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Sakita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, Charity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Salima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, Prof Miriam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Taegtmeyer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, Sarah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Urasa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, Sarah A White, Jamie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Rylance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, Felix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Limbani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"/>
              </a:rPr>
              <a:t>, Prof Eve Worrall, Ben Morton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"/>
              <a:hlinkClick r:id="rId10" tooltip="https://www.thelancet.com/journals/langlo/article/PIIS2214-109X(25)00113-5/fulltex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49230" y="4233972"/>
            <a:ext cx="1918432" cy="270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4"/>
              </a:lnSpc>
            </a:pPr>
            <a:r>
              <a:rPr lang="en-US" sz="136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Prof.Hendry Sawe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507823" y="4233972"/>
            <a:ext cx="1741460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4"/>
              </a:lnSpc>
            </a:pPr>
            <a:r>
              <a:rPr lang="en-US" sz="1367" b="1" dirty="0" err="1" smtClean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Dr</a:t>
            </a:r>
            <a:r>
              <a:rPr lang="en-US" sz="1367" b="1" dirty="0" err="1" smtClean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.Juma</a:t>
            </a:r>
            <a:r>
              <a:rPr lang="en-US" sz="1367" b="1" dirty="0" smtClean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36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Mfinanga</a:t>
            </a:r>
            <a:endParaRPr lang="en-US" sz="1367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579632" y="4233972"/>
            <a:ext cx="1918432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4"/>
              </a:lnSpc>
            </a:pPr>
            <a:r>
              <a:rPr lang="en-US" sz="1367" b="1" dirty="0" err="1" smtClean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Dr</a:t>
            </a:r>
            <a:r>
              <a:rPr lang="en-US" sz="1367" b="1" dirty="0" err="1" smtClean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.Gimbo</a:t>
            </a:r>
            <a:r>
              <a:rPr lang="en-US" sz="1367" b="1" dirty="0" smtClean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36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Hyuha</a:t>
            </a:r>
            <a:endParaRPr lang="en-US" sz="1367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885838" y="4233972"/>
            <a:ext cx="1918432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4"/>
              </a:lnSpc>
            </a:pPr>
            <a:r>
              <a:rPr lang="en-US" sz="1367" b="1" dirty="0" smtClean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Dr</a:t>
            </a:r>
            <a:r>
              <a:rPr lang="en-US" sz="1367" b="1" dirty="0" smtClean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. </a:t>
            </a:r>
            <a:r>
              <a:rPr lang="en-US" sz="1367" b="1" dirty="0" smtClean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Ibrahim </a:t>
            </a:r>
            <a:r>
              <a:rPr lang="en-US" sz="1367" b="1" dirty="0" err="1" smtClean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Simiyu</a:t>
            </a:r>
            <a:endParaRPr lang="en-US" sz="1367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  <a:hlinkClick r:id="rId10" tooltip="https://www.thelancet.com/journals/langlo/article/PIIS2214-109X(25)00113-5/fulltex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49230" y="4730092"/>
            <a:ext cx="8549258" cy="51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1"/>
              </a:lnSpc>
            </a:pPr>
            <a:r>
              <a:rPr lang="en-US" sz="1867" b="1" dirty="0">
                <a:solidFill>
                  <a:srgbClr val="1800AD"/>
                </a:solidFill>
                <a:latin typeface="Arial Bold"/>
                <a:ea typeface="Arial Bold"/>
                <a:cs typeface="Arial Bold"/>
                <a:sym typeface="Arial Bold"/>
              </a:rPr>
              <a:t>The burden of multimorbidity-associated acute hospital admissions in Malawi and Tanzania: a prospective </a:t>
            </a:r>
            <a:r>
              <a:rPr lang="en-US" sz="1867" b="1" dirty="0" err="1">
                <a:solidFill>
                  <a:srgbClr val="1800AD"/>
                </a:solidFill>
                <a:latin typeface="Arial Bold"/>
                <a:ea typeface="Arial Bold"/>
                <a:cs typeface="Arial Bold"/>
                <a:sym typeface="Arial Bold"/>
              </a:rPr>
              <a:t>multicentre</a:t>
            </a:r>
            <a:r>
              <a:rPr lang="en-US" sz="1867" b="1" dirty="0">
                <a:solidFill>
                  <a:srgbClr val="1800AD"/>
                </a:solidFill>
                <a:latin typeface="Arial Bold"/>
                <a:ea typeface="Arial Bold"/>
                <a:cs typeface="Arial Bold"/>
                <a:sym typeface="Arial Bold"/>
              </a:rPr>
              <a:t> cohort study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03" y="1505080"/>
            <a:ext cx="2019735" cy="25218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2" y="333042"/>
            <a:ext cx="727073" cy="7988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134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Bold</vt:lpstr>
      <vt:lpstr>Calibri</vt:lpstr>
      <vt:lpstr>Arial Bold Italics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Brown Elegant Aesthetic Photo Collage Autumn Flash Sale Facebook Post</dc:title>
  <dc:creator>user</dc:creator>
  <cp:lastModifiedBy>user</cp:lastModifiedBy>
  <cp:revision>13</cp:revision>
  <dcterms:created xsi:type="dcterms:W3CDTF">2006-08-16T00:00:00Z</dcterms:created>
  <dcterms:modified xsi:type="dcterms:W3CDTF">2025-07-17T10:23:20Z</dcterms:modified>
  <dc:identifier>DAGtWdJNqes</dc:identifier>
</cp:coreProperties>
</file>